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9"/>
  </p:notesMasterIdLst>
  <p:sldIdLst>
    <p:sldId id="256" r:id="rId2"/>
    <p:sldId id="308" r:id="rId3"/>
    <p:sldId id="311" r:id="rId4"/>
    <p:sldId id="312" r:id="rId5"/>
    <p:sldId id="313" r:id="rId6"/>
    <p:sldId id="314" r:id="rId7"/>
    <p:sldId id="328" r:id="rId8"/>
    <p:sldId id="317" r:id="rId9"/>
    <p:sldId id="323" r:id="rId10"/>
    <p:sldId id="324" r:id="rId11"/>
    <p:sldId id="325" r:id="rId12"/>
    <p:sldId id="316" r:id="rId13"/>
    <p:sldId id="326" r:id="rId14"/>
    <p:sldId id="327" r:id="rId15"/>
    <p:sldId id="322" r:id="rId16"/>
    <p:sldId id="310" r:id="rId17"/>
    <p:sldId id="29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6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saj\Dropbox\Pendiente\Bifurcaciones\Bifurcacion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saj\Dropbox\Pendiente\Bifurcaciones\Bifurcacion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saj\Dropbox\Pendiente\Bifurcaciones\Bifurcacion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saj\Dropbox\Pendiente\Bifurcaciones\Bifurcacione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/>
              <a:t>Calibración típica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Sensores!$C$3</c:f>
              <c:strCache>
                <c:ptCount val="1"/>
                <c:pt idx="0">
                  <c:v>Mínimo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Sensores!$C$4:$C$14</c:f>
              <c:numCache>
                <c:formatCode>General</c:formatCode>
                <c:ptCount val="11"/>
                <c:pt idx="0">
                  <c:v>100</c:v>
                </c:pt>
                <c:pt idx="1">
                  <c:v>100</c:v>
                </c:pt>
                <c:pt idx="2">
                  <c:v>100</c:v>
                </c:pt>
                <c:pt idx="3">
                  <c:v>100</c:v>
                </c:pt>
                <c:pt idx="4">
                  <c:v>100</c:v>
                </c:pt>
                <c:pt idx="5">
                  <c:v>100</c:v>
                </c:pt>
                <c:pt idx="6">
                  <c:v>100</c:v>
                </c:pt>
                <c:pt idx="7">
                  <c:v>100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61F-47AD-B5F7-4B80874D4ABC}"/>
            </c:ext>
          </c:extLst>
        </c:ser>
        <c:ser>
          <c:idx val="2"/>
          <c:order val="1"/>
          <c:tx>
            <c:strRef>
              <c:f>Sensores!$D$3</c:f>
              <c:strCache>
                <c:ptCount val="1"/>
                <c:pt idx="0">
                  <c:v>Umbral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Sensores!$D$4:$D$14</c:f>
              <c:numCache>
                <c:formatCode>General</c:formatCode>
                <c:ptCount val="11"/>
                <c:pt idx="0">
                  <c:v>500</c:v>
                </c:pt>
                <c:pt idx="1">
                  <c:v>500</c:v>
                </c:pt>
                <c:pt idx="2">
                  <c:v>500</c:v>
                </c:pt>
                <c:pt idx="3">
                  <c:v>500</c:v>
                </c:pt>
                <c:pt idx="4">
                  <c:v>500</c:v>
                </c:pt>
                <c:pt idx="5">
                  <c:v>500</c:v>
                </c:pt>
                <c:pt idx="6">
                  <c:v>500</c:v>
                </c:pt>
                <c:pt idx="7">
                  <c:v>500</c:v>
                </c:pt>
                <c:pt idx="8">
                  <c:v>500</c:v>
                </c:pt>
                <c:pt idx="9">
                  <c:v>500</c:v>
                </c:pt>
                <c:pt idx="10">
                  <c:v>500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61F-47AD-B5F7-4B80874D4ABC}"/>
            </c:ext>
          </c:extLst>
        </c:ser>
        <c:ser>
          <c:idx val="3"/>
          <c:order val="2"/>
          <c:tx>
            <c:strRef>
              <c:f>Sensores!$E$3</c:f>
              <c:strCache>
                <c:ptCount val="1"/>
                <c:pt idx="0">
                  <c:v>Máximo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Sensores!$E$4:$E$14</c:f>
              <c:numCache>
                <c:formatCode>General</c:formatCode>
                <c:ptCount val="11"/>
                <c:pt idx="0">
                  <c:v>900</c:v>
                </c:pt>
                <c:pt idx="1">
                  <c:v>900</c:v>
                </c:pt>
                <c:pt idx="2">
                  <c:v>900</c:v>
                </c:pt>
                <c:pt idx="3">
                  <c:v>900</c:v>
                </c:pt>
                <c:pt idx="4">
                  <c:v>900</c:v>
                </c:pt>
                <c:pt idx="5">
                  <c:v>900</c:v>
                </c:pt>
                <c:pt idx="6">
                  <c:v>900</c:v>
                </c:pt>
                <c:pt idx="7">
                  <c:v>900</c:v>
                </c:pt>
                <c:pt idx="8">
                  <c:v>900</c:v>
                </c:pt>
                <c:pt idx="9">
                  <c:v>900</c:v>
                </c:pt>
                <c:pt idx="10">
                  <c:v>900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61F-47AD-B5F7-4B80874D4ABC}"/>
            </c:ext>
          </c:extLst>
        </c:ser>
        <c:ser>
          <c:idx val="0"/>
          <c:order val="3"/>
          <c:tx>
            <c:strRef>
              <c:f>Sensores!$B$3</c:f>
              <c:strCache>
                <c:ptCount val="1"/>
                <c:pt idx="0">
                  <c:v>Sensor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Sensores!$B$4:$B$14</c:f>
              <c:numCache>
                <c:formatCode>General</c:formatCode>
                <c:ptCount val="11"/>
                <c:pt idx="0">
                  <c:v>100</c:v>
                </c:pt>
                <c:pt idx="1">
                  <c:v>100</c:v>
                </c:pt>
                <c:pt idx="2">
                  <c:v>200</c:v>
                </c:pt>
                <c:pt idx="3">
                  <c:v>500</c:v>
                </c:pt>
                <c:pt idx="4">
                  <c:v>900</c:v>
                </c:pt>
                <c:pt idx="5">
                  <c:v>900</c:v>
                </c:pt>
                <c:pt idx="6">
                  <c:v>600</c:v>
                </c:pt>
                <c:pt idx="7">
                  <c:v>300</c:v>
                </c:pt>
                <c:pt idx="8">
                  <c:v>200</c:v>
                </c:pt>
                <c:pt idx="9">
                  <c:v>100</c:v>
                </c:pt>
                <c:pt idx="10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61F-47AD-B5F7-4B80874D4A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5935688"/>
        <c:axId val="385936016"/>
      </c:lineChart>
      <c:catAx>
        <c:axId val="38593568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385936016"/>
        <c:crosses val="autoZero"/>
        <c:auto val="1"/>
        <c:lblAlgn val="ctr"/>
        <c:lblOffset val="100"/>
        <c:noMultiLvlLbl val="0"/>
      </c:catAx>
      <c:valAx>
        <c:axId val="385936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385935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lumMod val="50000"/>
      </a:schemeClr>
    </a:solidFill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/>
              <a:t>Valor</a:t>
            </a:r>
            <a:r>
              <a:rPr lang="es-ES" baseline="0"/>
              <a:t> del sensor y umbral típico</a:t>
            </a:r>
            <a:endParaRPr lang="es-E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Ruido!$AA$2</c:f>
              <c:strCache>
                <c:ptCount val="1"/>
                <c:pt idx="0">
                  <c:v>Sensor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Ruido!$AA$3:$AA$17</c:f>
              <c:numCache>
                <c:formatCode>General</c:formatCode>
                <c:ptCount val="15"/>
                <c:pt idx="0">
                  <c:v>900</c:v>
                </c:pt>
                <c:pt idx="1">
                  <c:v>900</c:v>
                </c:pt>
                <c:pt idx="2">
                  <c:v>900</c:v>
                </c:pt>
                <c:pt idx="3">
                  <c:v>900</c:v>
                </c:pt>
                <c:pt idx="4">
                  <c:v>900</c:v>
                </c:pt>
                <c:pt idx="5">
                  <c:v>900</c:v>
                </c:pt>
                <c:pt idx="6">
                  <c:v>400</c:v>
                </c:pt>
                <c:pt idx="7">
                  <c:v>600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81F-4E50-A0BD-6E95C2C4988B}"/>
            </c:ext>
          </c:extLst>
        </c:ser>
        <c:ser>
          <c:idx val="1"/>
          <c:order val="1"/>
          <c:tx>
            <c:strRef>
              <c:f>Ruido!$AB$2</c:f>
              <c:strCache>
                <c:ptCount val="1"/>
                <c:pt idx="0">
                  <c:v>Umbral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Ruido!$AB$3:$AB$17</c:f>
              <c:numCache>
                <c:formatCode>General</c:formatCode>
                <c:ptCount val="15"/>
                <c:pt idx="0">
                  <c:v>500</c:v>
                </c:pt>
                <c:pt idx="1">
                  <c:v>500</c:v>
                </c:pt>
                <c:pt idx="2">
                  <c:v>500</c:v>
                </c:pt>
                <c:pt idx="3">
                  <c:v>500</c:v>
                </c:pt>
                <c:pt idx="4">
                  <c:v>500</c:v>
                </c:pt>
                <c:pt idx="5">
                  <c:v>500</c:v>
                </c:pt>
                <c:pt idx="6">
                  <c:v>500</c:v>
                </c:pt>
                <c:pt idx="7">
                  <c:v>500</c:v>
                </c:pt>
                <c:pt idx="8">
                  <c:v>500</c:v>
                </c:pt>
                <c:pt idx="9">
                  <c:v>500</c:v>
                </c:pt>
                <c:pt idx="10">
                  <c:v>500</c:v>
                </c:pt>
                <c:pt idx="11">
                  <c:v>500</c:v>
                </c:pt>
                <c:pt idx="12">
                  <c:v>500</c:v>
                </c:pt>
                <c:pt idx="13">
                  <c:v>500</c:v>
                </c:pt>
                <c:pt idx="14">
                  <c:v>500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81F-4E50-A0BD-6E95C2C498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4761128"/>
        <c:axId val="284768672"/>
      </c:lineChart>
      <c:catAx>
        <c:axId val="28476112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84768672"/>
        <c:crosses val="autoZero"/>
        <c:auto val="1"/>
        <c:lblAlgn val="ctr"/>
        <c:lblOffset val="100"/>
        <c:noMultiLvlLbl val="0"/>
      </c:catAx>
      <c:valAx>
        <c:axId val="284768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84761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lumMod val="50000"/>
      </a:schemeClr>
    </a:solidFill>
    <a:ln>
      <a:solidFill>
        <a:schemeClr val="bg1"/>
      </a:solidFill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/>
              <a:t>Valor</a:t>
            </a:r>
            <a:r>
              <a:rPr lang="es-ES" baseline="0"/>
              <a:t> del sensor y umbrales para histéresis</a:t>
            </a:r>
            <a:endParaRPr lang="es-E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Ruido!$AA$2</c:f>
              <c:strCache>
                <c:ptCount val="1"/>
                <c:pt idx="0">
                  <c:v>Sensor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Ruido!$AA$3:$AA$17</c:f>
              <c:numCache>
                <c:formatCode>General</c:formatCode>
                <c:ptCount val="15"/>
                <c:pt idx="0">
                  <c:v>900</c:v>
                </c:pt>
                <c:pt idx="1">
                  <c:v>900</c:v>
                </c:pt>
                <c:pt idx="2">
                  <c:v>900</c:v>
                </c:pt>
                <c:pt idx="3">
                  <c:v>900</c:v>
                </c:pt>
                <c:pt idx="4">
                  <c:v>900</c:v>
                </c:pt>
                <c:pt idx="5">
                  <c:v>900</c:v>
                </c:pt>
                <c:pt idx="6">
                  <c:v>400</c:v>
                </c:pt>
                <c:pt idx="7">
                  <c:v>600</c:v>
                </c:pt>
                <c:pt idx="8">
                  <c:v>100</c:v>
                </c:pt>
                <c:pt idx="9">
                  <c:v>100</c:v>
                </c:pt>
                <c:pt idx="10">
                  <c:v>100</c:v>
                </c:pt>
                <c:pt idx="11">
                  <c:v>100</c:v>
                </c:pt>
                <c:pt idx="12">
                  <c:v>100</c:v>
                </c:pt>
                <c:pt idx="13">
                  <c:v>100</c:v>
                </c:pt>
                <c:pt idx="14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E5C-4C7D-B5F8-6E58141473D4}"/>
            </c:ext>
          </c:extLst>
        </c:ser>
        <c:ser>
          <c:idx val="1"/>
          <c:order val="1"/>
          <c:tx>
            <c:strRef>
              <c:f>Ruido!$AC$2</c:f>
              <c:strCache>
                <c:ptCount val="1"/>
                <c:pt idx="0">
                  <c:v>Umbral superior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Ruido!$AC$3:$AC$17</c:f>
              <c:numCache>
                <c:formatCode>General</c:formatCode>
                <c:ptCount val="15"/>
                <c:pt idx="0">
                  <c:v>700</c:v>
                </c:pt>
                <c:pt idx="1">
                  <c:v>700</c:v>
                </c:pt>
                <c:pt idx="2">
                  <c:v>700</c:v>
                </c:pt>
                <c:pt idx="3">
                  <c:v>700</c:v>
                </c:pt>
                <c:pt idx="4">
                  <c:v>700</c:v>
                </c:pt>
                <c:pt idx="5">
                  <c:v>700</c:v>
                </c:pt>
                <c:pt idx="6">
                  <c:v>700</c:v>
                </c:pt>
                <c:pt idx="7">
                  <c:v>700</c:v>
                </c:pt>
                <c:pt idx="8">
                  <c:v>700</c:v>
                </c:pt>
                <c:pt idx="9">
                  <c:v>700</c:v>
                </c:pt>
                <c:pt idx="10">
                  <c:v>700</c:v>
                </c:pt>
                <c:pt idx="11">
                  <c:v>700</c:v>
                </c:pt>
                <c:pt idx="12">
                  <c:v>700</c:v>
                </c:pt>
                <c:pt idx="13">
                  <c:v>700</c:v>
                </c:pt>
                <c:pt idx="14">
                  <c:v>700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E5C-4C7D-B5F8-6E58141473D4}"/>
            </c:ext>
          </c:extLst>
        </c:ser>
        <c:ser>
          <c:idx val="2"/>
          <c:order val="2"/>
          <c:tx>
            <c:strRef>
              <c:f>Ruido!$AD$2</c:f>
              <c:strCache>
                <c:ptCount val="1"/>
                <c:pt idx="0">
                  <c:v>Umbral inferior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Ruido!$AD$3:$AD$17</c:f>
              <c:numCache>
                <c:formatCode>General</c:formatCode>
                <c:ptCount val="15"/>
                <c:pt idx="0">
                  <c:v>300</c:v>
                </c:pt>
                <c:pt idx="1">
                  <c:v>300</c:v>
                </c:pt>
                <c:pt idx="2">
                  <c:v>300</c:v>
                </c:pt>
                <c:pt idx="3">
                  <c:v>300</c:v>
                </c:pt>
                <c:pt idx="4">
                  <c:v>300</c:v>
                </c:pt>
                <c:pt idx="5">
                  <c:v>300</c:v>
                </c:pt>
                <c:pt idx="6">
                  <c:v>300</c:v>
                </c:pt>
                <c:pt idx="7">
                  <c:v>300</c:v>
                </c:pt>
                <c:pt idx="8">
                  <c:v>300</c:v>
                </c:pt>
                <c:pt idx="9">
                  <c:v>300</c:v>
                </c:pt>
                <c:pt idx="10">
                  <c:v>300</c:v>
                </c:pt>
                <c:pt idx="11">
                  <c:v>300</c:v>
                </c:pt>
                <c:pt idx="12">
                  <c:v>300</c:v>
                </c:pt>
                <c:pt idx="13">
                  <c:v>300</c:v>
                </c:pt>
                <c:pt idx="14">
                  <c:v>300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E5C-4C7D-B5F8-6E58141473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4761128"/>
        <c:axId val="284768672"/>
      </c:lineChart>
      <c:catAx>
        <c:axId val="28476112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84768672"/>
        <c:crosses val="autoZero"/>
        <c:auto val="1"/>
        <c:lblAlgn val="ctr"/>
        <c:lblOffset val="100"/>
        <c:noMultiLvlLbl val="0"/>
      </c:catAx>
      <c:valAx>
        <c:axId val="284768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84761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lumMod val="50000"/>
      </a:schemeClr>
    </a:solidFill>
    <a:ln>
      <a:solidFill>
        <a:schemeClr val="bg1"/>
      </a:solidFill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/>
              <a:t>Digitalización del sensor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Ruido!$AG$2</c:f>
              <c:strCache>
                <c:ptCount val="1"/>
                <c:pt idx="0">
                  <c:v>Sin histéresis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Ruido!$AG$3:$AG$17</c:f>
              <c:numCache>
                <c:formatCode>General</c:formatCode>
                <c:ptCount val="1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0</c:v>
                </c:pt>
                <c:pt idx="7">
                  <c:v>1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6D8-4CB5-967A-659870741005}"/>
            </c:ext>
          </c:extLst>
        </c:ser>
        <c:ser>
          <c:idx val="1"/>
          <c:order val="1"/>
          <c:tx>
            <c:strRef>
              <c:f>Ruido!$AH$2</c:f>
              <c:strCache>
                <c:ptCount val="1"/>
                <c:pt idx="0">
                  <c:v>Con histéresis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Ruido!$AH$3:$AH$17</c:f>
              <c:numCache>
                <c:formatCode>General</c:formatCode>
                <c:ptCount val="1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6D8-4CB5-967A-6598707410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4766048"/>
        <c:axId val="284766704"/>
      </c:lineChart>
      <c:catAx>
        <c:axId val="28476604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84766704"/>
        <c:crosses val="autoZero"/>
        <c:auto val="1"/>
        <c:lblAlgn val="ctr"/>
        <c:lblOffset val="100"/>
        <c:noMultiLvlLbl val="0"/>
      </c:catAx>
      <c:valAx>
        <c:axId val="284766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84766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lumMod val="50000"/>
      </a:schemeClr>
    </a:solidFill>
    <a:ln>
      <a:solidFill>
        <a:schemeClr val="bg1"/>
      </a:solidFill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6.png>
</file>

<file path=ppt/media/image18.png>
</file>

<file path=ppt/media/image2.png>
</file>

<file path=ppt/media/image20.png>
</file>

<file path=ppt/media/image22.png>
</file>

<file path=ppt/media/image24.png>
</file>

<file path=ppt/media/image27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27/04/2019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27/04/2019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27/04/2019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27/04/2019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27/04/2019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27/04/2019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27/04/2019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27/04/2019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27/04/2019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27/04/2019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27/04/2019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27/04/2019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27/04/2019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27/04/2019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27/04/2019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27/04/2019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27/04/2019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27/04/2019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27/04/2019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RugidoDePuma" TargetMode="External"/><Relationship Id="rId3" Type="http://schemas.openxmlformats.org/officeDocument/2006/relationships/hyperlink" Target="https://github.com/Resaj/cyclops-project" TargetMode="External"/><Relationship Id="rId7" Type="http://schemas.openxmlformats.org/officeDocument/2006/relationships/hyperlink" Target="https://www.facebook.com/pumaprideteam/" TargetMode="External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hyperlink" Target="https://twitter.com/AlejandraSaku" TargetMode="External"/><Relationship Id="rId5" Type="http://schemas.openxmlformats.org/officeDocument/2006/relationships/hyperlink" Target="https://open-robosports.github.io/" TargetMode="External"/><Relationship Id="rId10" Type="http://schemas.openxmlformats.org/officeDocument/2006/relationships/hyperlink" Target="https://twitter.com/JavierIH" TargetMode="External"/><Relationship Id="rId4" Type="http://schemas.openxmlformats.org/officeDocument/2006/relationships/hyperlink" Target="https://www.youtube.com/watch?v=DD1i526O3Ts&amp;lc=z22xgxjzgkvmelkthacdp4330zi02dzjbuaxsqg2p2pw03c010c&amp;feature=em-comments" TargetMode="External"/><Relationship Id="rId9" Type="http://schemas.openxmlformats.org/officeDocument/2006/relationships/hyperlink" Target="https://twitter.com/supernudo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3Fi3WpjZuA0?feature=oembe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Resaj/cyclops-pro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ttps://www.youtube.com/embed/HI_-Hb9B4m0?feature=oembed" TargetMode="External"/><Relationship Id="rId1" Type="http://schemas.openxmlformats.org/officeDocument/2006/relationships/video" Target="https://www.youtube.com/embed/hzMkAYJiVFE?feature=oembed" TargetMode="Externa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www.youtube.com/watch?v=DD1i526O3Ts&amp;t=10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716694"/>
            <a:ext cx="8144134" cy="1417982"/>
          </a:xfrm>
        </p:spPr>
        <p:txBody>
          <a:bodyPr/>
          <a:lstStyle/>
          <a:p>
            <a:pPr algn="ctr"/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IDEAS PARA PROGRAMAR UN ROBOT RASTREADOR SIN MORIR EN EL INTENTO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Caso práctico con 3 caminos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4197939" cy="3891649"/>
          </a:xfrm>
        </p:spPr>
        <p:txBody>
          <a:bodyPr>
            <a:normAutofit/>
          </a:bodyPr>
          <a:lstStyle/>
          <a:p>
            <a:r>
              <a:rPr lang="es-ES" dirty="0"/>
              <a:t>Caso avanzado</a:t>
            </a:r>
          </a:p>
          <a:p>
            <a:pPr lvl="1"/>
            <a:r>
              <a:rPr lang="es-ES" dirty="0"/>
              <a:t>Hasta dos marcas de giro</a:t>
            </a:r>
          </a:p>
          <a:p>
            <a:pPr lvl="1"/>
            <a:r>
              <a:rPr lang="es-ES" dirty="0"/>
              <a:t>Tres posibles caminos</a:t>
            </a:r>
          </a:p>
          <a:p>
            <a:r>
              <a:rPr lang="es-ES" dirty="0"/>
              <a:t>Con una marca</a:t>
            </a:r>
          </a:p>
          <a:p>
            <a:pPr lvl="1"/>
            <a:r>
              <a:rPr lang="es-ES" dirty="0"/>
              <a:t>Igual que casos anteriores</a:t>
            </a:r>
          </a:p>
          <a:p>
            <a:r>
              <a:rPr lang="es-ES" dirty="0"/>
              <a:t>Con dos marcas:</a:t>
            </a:r>
          </a:p>
          <a:p>
            <a:pPr lvl="1"/>
            <a:r>
              <a:rPr lang="es-ES" dirty="0"/>
              <a:t>Continuar recto</a:t>
            </a:r>
          </a:p>
          <a:p>
            <a:pPr lvl="1"/>
            <a:r>
              <a:rPr lang="es-ES" dirty="0"/>
              <a:t>Ignorar sensores laterales en la bifurcación ¡¡sean cuales sean sus valores!!</a:t>
            </a:r>
          </a:p>
          <a:p>
            <a:pPr lvl="1"/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E2A36BF-0B05-430F-ACF0-D767AEDC9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260" y="1987826"/>
            <a:ext cx="3443382" cy="4870173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518FCE6-E09F-478A-ACC4-A9A76F539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894" y="1997676"/>
            <a:ext cx="3576934" cy="4860323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189424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Caso práctico complejo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4197939" cy="3891649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Caso complejo</a:t>
            </a:r>
          </a:p>
          <a:p>
            <a:pPr lvl="1"/>
            <a:r>
              <a:rPr lang="es-ES" dirty="0"/>
              <a:t>Está fuera de normativa</a:t>
            </a:r>
          </a:p>
          <a:p>
            <a:pPr lvl="1"/>
            <a:r>
              <a:rPr lang="es-ES" dirty="0"/>
              <a:t>Se pone marca de giro por sea caso</a:t>
            </a:r>
          </a:p>
          <a:p>
            <a:pPr lvl="1"/>
            <a:r>
              <a:rPr lang="es-ES" dirty="0"/>
              <a:t>¡¡El camino cerrado puede llevar a engaño y pensar que es marca de giro!!</a:t>
            </a:r>
          </a:p>
          <a:p>
            <a:r>
              <a:rPr lang="es-ES" dirty="0"/>
              <a:t>Si dos líneas se juntan</a:t>
            </a:r>
          </a:p>
          <a:p>
            <a:pPr lvl="1"/>
            <a:r>
              <a:rPr lang="es-ES" dirty="0"/>
              <a:t>Ignorar marca de giro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11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E2A36BF-0B05-430F-ACF0-D767AEDC9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260" y="1987826"/>
            <a:ext cx="3443381" cy="4870173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2AAA510-AC20-4626-82A3-6146B487B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641" y="1988632"/>
            <a:ext cx="3698081" cy="4869367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934949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Otros Posibles casos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6356583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endParaRPr lang="es-ES" dirty="0"/>
          </a:p>
          <a:p>
            <a:r>
              <a:rPr lang="es-ES" dirty="0"/>
              <a:t>Bifurcaciones con o sin ángulos poligonales</a:t>
            </a:r>
          </a:p>
          <a:p>
            <a:r>
              <a:rPr lang="es-ES" dirty="0"/>
              <a:t>Bifurcaciones en curva</a:t>
            </a:r>
          </a:p>
          <a:p>
            <a:r>
              <a:rPr lang="es-ES" dirty="0"/>
              <a:t>Curva poligonal entre marca de giro y bifurcación (puede llevar a confusión)</a:t>
            </a:r>
          </a:p>
          <a:p>
            <a:r>
              <a:rPr lang="es-ES" dirty="0"/>
              <a:t>...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12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C5E3FCF-19D0-4927-A515-EC592C044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792" y="1997612"/>
            <a:ext cx="3436463" cy="4860388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791758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efectos del ruido en los sensores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4197939" cy="3891649"/>
          </a:xfrm>
        </p:spPr>
        <p:txBody>
          <a:bodyPr>
            <a:normAutofit/>
          </a:bodyPr>
          <a:lstStyle/>
          <a:p>
            <a:r>
              <a:rPr lang="es-ES" dirty="0"/>
              <a:t>Caso con ruido</a:t>
            </a:r>
          </a:p>
          <a:p>
            <a:pPr lvl="1"/>
            <a:r>
              <a:rPr lang="es-ES" dirty="0"/>
              <a:t>Cambios de estado indeseados</a:t>
            </a:r>
          </a:p>
          <a:p>
            <a:pPr lvl="1"/>
            <a:r>
              <a:rPr lang="es-ES" dirty="0"/>
              <a:t>Se equivoca con el giro</a:t>
            </a:r>
          </a:p>
          <a:p>
            <a:pPr lvl="1"/>
            <a:r>
              <a:rPr lang="es-ES" dirty="0"/>
              <a:t>Toma el camino incorrecto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13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E2A36BF-0B05-430F-ACF0-D767AEDC9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260" y="1987826"/>
            <a:ext cx="3443381" cy="4870173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9C75BF2-BA31-48B3-B1A7-1DECD2B8F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893" y="1987826"/>
            <a:ext cx="3584183" cy="4870173"/>
          </a:xfrm>
          <a:prstGeom prst="rect">
            <a:avLst/>
          </a:prstGeom>
          <a:solidFill>
            <a:schemeClr val="tx1"/>
          </a:solidFill>
        </p:spPr>
      </p:pic>
      <p:graphicFrame>
        <p:nvGraphicFramePr>
          <p:cNvPr id="10" name="Gráfico 9">
            <a:extLst>
              <a:ext uri="{FF2B5EF4-FFF2-40B4-BE49-F238E27FC236}">
                <a16:creationId xmlns:a16="http://schemas.microsoft.com/office/drawing/2014/main" id="{176F5BB7-F1C2-4E56-BA18-7C359697F5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1640867"/>
              </p:ext>
            </p:extLst>
          </p:nvPr>
        </p:nvGraphicFramePr>
        <p:xfrm>
          <a:off x="172744" y="4114799"/>
          <a:ext cx="4607379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70374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efectos del ruido en los sensores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2"/>
            <a:ext cx="3454356" cy="3891649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Solución: histéresis en los sensores</a:t>
            </a:r>
          </a:p>
          <a:p>
            <a:pPr lvl="1"/>
            <a:r>
              <a:rPr lang="es-ES" dirty="0"/>
              <a:t>En realidad es jugar con dos umbrales</a:t>
            </a:r>
          </a:p>
          <a:p>
            <a:pPr lvl="1"/>
            <a:r>
              <a:rPr lang="es-ES" dirty="0"/>
              <a:t>Sólo cambia de estado si sobrepasa los dos umbrales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14</a:t>
            </a:fld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6D19691-691A-4A16-B28E-C1EF726DA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893" y="1997676"/>
            <a:ext cx="3691212" cy="4860323"/>
          </a:xfrm>
          <a:prstGeom prst="rect">
            <a:avLst/>
          </a:prstGeom>
          <a:solidFill>
            <a:schemeClr val="tx1"/>
          </a:solidFill>
        </p:spPr>
      </p:pic>
      <p:graphicFrame>
        <p:nvGraphicFramePr>
          <p:cNvPr id="10" name="Gráfico 9">
            <a:extLst>
              <a:ext uri="{FF2B5EF4-FFF2-40B4-BE49-F238E27FC236}">
                <a16:creationId xmlns:a16="http://schemas.microsoft.com/office/drawing/2014/main" id="{8A53FA4B-2FAC-4773-B772-EEB1AC8E57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261569"/>
              </p:ext>
            </p:extLst>
          </p:nvPr>
        </p:nvGraphicFramePr>
        <p:xfrm>
          <a:off x="4240697" y="1972504"/>
          <a:ext cx="4080945" cy="24297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Gráfico 10">
            <a:extLst>
              <a:ext uri="{FF2B5EF4-FFF2-40B4-BE49-F238E27FC236}">
                <a16:creationId xmlns:a16="http://schemas.microsoft.com/office/drawing/2014/main" id="{712B5094-745E-4B83-A9CA-AA0B41FA33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7856307"/>
              </p:ext>
            </p:extLst>
          </p:nvPr>
        </p:nvGraphicFramePr>
        <p:xfrm>
          <a:off x="4240698" y="4403597"/>
          <a:ext cx="4080945" cy="24544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43145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Otros efectos indeseados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802149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Otros problemas</a:t>
            </a:r>
          </a:p>
          <a:p>
            <a:pPr lvl="1"/>
            <a:r>
              <a:rPr lang="es-ES" dirty="0"/>
              <a:t>Baches, variación de contraste de la línea, variación de luminosidad…</a:t>
            </a:r>
          </a:p>
          <a:p>
            <a:r>
              <a:rPr lang="es-ES" dirty="0"/>
              <a:t>Necesidad de recalibrar continuamente</a:t>
            </a:r>
          </a:p>
          <a:p>
            <a:r>
              <a:rPr lang="es-ES" dirty="0"/>
              <a:t>Solución: calibración dinámica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Comparar máximos y mínimos de todos los sensores en un instante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Escalado de todos los sensores en función de la desviación media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58383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770251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endParaRPr lang="es-ES" dirty="0"/>
          </a:p>
          <a:p>
            <a:r>
              <a:rPr lang="es-ES" dirty="0"/>
              <a:t>Referencias de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 err="1">
                <a:hlinkClick r:id="rId3"/>
              </a:rPr>
              <a:t>Cyclops</a:t>
            </a:r>
            <a:r>
              <a:rPr lang="es-ES" dirty="0">
                <a:hlinkClick r:id="rId3"/>
              </a:rPr>
              <a:t>-Project</a:t>
            </a:r>
            <a:endParaRPr lang="es-ES" dirty="0"/>
          </a:p>
          <a:p>
            <a:r>
              <a:rPr lang="es-ES" dirty="0">
                <a:hlinkClick r:id="rId4"/>
              </a:rPr>
              <a:t>Charla </a:t>
            </a:r>
            <a:r>
              <a:rPr lang="es-ES" dirty="0" err="1">
                <a:hlinkClick r:id="rId4"/>
              </a:rPr>
              <a:t>PIDs</a:t>
            </a:r>
            <a:r>
              <a:rPr lang="es-ES" dirty="0">
                <a:hlinkClick r:id="rId4"/>
              </a:rPr>
              <a:t> en </a:t>
            </a:r>
            <a:r>
              <a:rPr lang="es-ES" dirty="0" err="1">
                <a:hlinkClick r:id="rId4"/>
              </a:rPr>
              <a:t>Malakabot</a:t>
            </a:r>
            <a:r>
              <a:rPr lang="es-ES" dirty="0">
                <a:hlinkClick r:id="rId4"/>
              </a:rPr>
              <a:t> 2017</a:t>
            </a:r>
            <a:endParaRPr lang="es-ES" dirty="0"/>
          </a:p>
          <a:p>
            <a:r>
              <a:rPr lang="es-ES" dirty="0">
                <a:hlinkClick r:id="rId5"/>
              </a:rPr>
              <a:t>Open RoboSports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660" y="2336873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209183" y="2336873"/>
            <a:ext cx="4863548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dirty="0"/>
              <a:t>Facebook</a:t>
            </a:r>
          </a:p>
          <a:p>
            <a:pPr lvl="1"/>
            <a:r>
              <a:rPr lang="es-ES" dirty="0">
                <a:hlinkClick r:id="rId7"/>
              </a:rPr>
              <a:t>@pumaprideteam</a:t>
            </a:r>
            <a:endParaRPr lang="es-ES" dirty="0"/>
          </a:p>
          <a:p>
            <a:r>
              <a:rPr lang="es-ES" dirty="0"/>
              <a:t>Twitter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8"/>
              </a:rPr>
              <a:t>@RugidoDePuma</a:t>
            </a:r>
            <a:endParaRPr lang="es-ES" dirty="0"/>
          </a:p>
          <a:p>
            <a:pPr lvl="1"/>
            <a:r>
              <a:rPr lang="es-ES" dirty="0"/>
              <a:t>Javier Baliñas: </a:t>
            </a:r>
            <a:r>
              <a:rPr lang="es-ES" dirty="0">
                <a:hlinkClick r:id="rId9"/>
              </a:rPr>
              <a:t>@supernudo</a:t>
            </a:r>
            <a:endParaRPr lang="es-ES" dirty="0"/>
          </a:p>
          <a:p>
            <a:pPr lvl="1"/>
            <a:r>
              <a:rPr lang="es-ES" dirty="0"/>
              <a:t>Javier Isabel: </a:t>
            </a:r>
            <a:r>
              <a:rPr lang="es-ES" dirty="0">
                <a:hlinkClick r:id="rId10"/>
              </a:rPr>
              <a:t>@JavierIH</a:t>
            </a:r>
            <a:endParaRPr lang="es-ES" dirty="0"/>
          </a:p>
          <a:p>
            <a:pPr lvl="1"/>
            <a:r>
              <a:rPr lang="es-ES" dirty="0"/>
              <a:t>Alejandra Guardo: </a:t>
            </a:r>
            <a:r>
              <a:rPr lang="es-ES" dirty="0">
                <a:hlinkClick r:id="rId11"/>
              </a:rPr>
              <a:t>@AlejandraSaku</a:t>
            </a:r>
            <a:endParaRPr lang="es-ES" dirty="0"/>
          </a:p>
          <a:p>
            <a:pPr lvl="1"/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74845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17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518DC23-EF96-4B7D-8CD1-C250D3097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70" y="2255525"/>
            <a:ext cx="5482860" cy="41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LA PRUEBA DE RASTREADORES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5318300" cy="4120198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Circuito: línea negra sobre fondo blanco, con curvas cerradas e incluso poligonales, bifurcaciones y marcas de giro</a:t>
            </a:r>
          </a:p>
          <a:p>
            <a:r>
              <a:rPr lang="es-ES" dirty="0"/>
              <a:t>Objetivos:</a:t>
            </a:r>
          </a:p>
          <a:p>
            <a:pPr lvl="1"/>
            <a:r>
              <a:rPr lang="es-ES" dirty="0"/>
              <a:t>Recorrer el circuito en el menor tiempo posible</a:t>
            </a:r>
          </a:p>
          <a:p>
            <a:pPr lvl="1"/>
            <a:r>
              <a:rPr lang="es-ES" dirty="0"/>
              <a:t>Escogiendo los caminos correctos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 dirty="0"/>
          </a:p>
        </p:txBody>
      </p:sp>
      <p:pic>
        <p:nvPicPr>
          <p:cNvPr id="4" name="Elementos multimedia en línea 3" title="Pumatrￃﾳn - siguelￃﾭneas (Malakabot 2017)">
            <a:hlinkClick r:id="" action="ppaction://media"/>
            <a:extLst>
              <a:ext uri="{FF2B5EF4-FFF2-40B4-BE49-F238E27FC236}">
                <a16:creationId xmlns:a16="http://schemas.microsoft.com/office/drawing/2014/main" id="{E765467F-FC0A-4397-BB49-426839659AC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998622" y="2682472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984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Pautas generales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599316"/>
          </a:xfrm>
        </p:spPr>
        <p:txBody>
          <a:bodyPr>
            <a:normAutofit/>
          </a:bodyPr>
          <a:lstStyle/>
          <a:p>
            <a:r>
              <a:rPr lang="es-ES" dirty="0"/>
              <a:t>Morro ancho y con muchos sensores para leer las marcas de giro</a:t>
            </a:r>
          </a:p>
          <a:p>
            <a:r>
              <a:rPr lang="es-ES" dirty="0"/>
              <a:t>Morro curvado para evitar “engaños” en los ángulos rectos</a:t>
            </a:r>
          </a:p>
          <a:p>
            <a:r>
              <a:rPr lang="es-ES" dirty="0"/>
              <a:t>Separación de sensores máxima de 1 cm para diferenciar marcas de giro</a:t>
            </a:r>
          </a:p>
          <a:p>
            <a:r>
              <a:rPr lang="es-ES" dirty="0">
                <a:hlinkClick r:id="rId2"/>
              </a:rPr>
              <a:t>Cyclops-Project</a:t>
            </a:r>
            <a:endParaRPr lang="es-ES" dirty="0"/>
          </a:p>
          <a:p>
            <a:pPr lvl="1"/>
            <a:r>
              <a:rPr lang="es-ES" dirty="0"/>
              <a:t>Robot Open Source</a:t>
            </a:r>
          </a:p>
          <a:p>
            <a:pPr lvl="1"/>
            <a:r>
              <a:rPr lang="es-ES" dirty="0"/>
              <a:t>Reto: programación del</a:t>
            </a:r>
          </a:p>
          <a:p>
            <a:pPr marL="457200" lvl="1" indent="0">
              <a:buNone/>
            </a:pPr>
            <a:r>
              <a:rPr lang="es-ES" dirty="0"/>
              <a:t>algoritmo de rastreadores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3</a:t>
            </a:fld>
            <a:endParaRPr lang="es-ES" dirty="0"/>
          </a:p>
        </p:txBody>
      </p:sp>
      <p:pic>
        <p:nvPicPr>
          <p:cNvPr id="5" name="Imagen 4" descr="Imagen que contiene objeto&#10;&#10;Descripción generada automáticamente">
            <a:extLst>
              <a:ext uri="{FF2B5EF4-FFF2-40B4-BE49-F238E27FC236}">
                <a16:creationId xmlns:a16="http://schemas.microsoft.com/office/drawing/2014/main" id="{5539BE73-0658-4443-AB98-AB8CFB0F6F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4" r="4794"/>
          <a:stretch/>
        </p:blipFill>
        <p:spPr>
          <a:xfrm>
            <a:off x="8778240" y="3838519"/>
            <a:ext cx="3413760" cy="3019481"/>
          </a:xfrm>
          <a:prstGeom prst="rect">
            <a:avLst/>
          </a:prstGeom>
        </p:spPr>
      </p:pic>
      <p:pic>
        <p:nvPicPr>
          <p:cNvPr id="7" name="Imagen 6" descr="Imagen que contiene interior, pared, negro&#10;&#10;Descripción generada automáticamente">
            <a:extLst>
              <a:ext uri="{FF2B5EF4-FFF2-40B4-BE49-F238E27FC236}">
                <a16:creationId xmlns:a16="http://schemas.microsoft.com/office/drawing/2014/main" id="{17891718-9E36-41A3-A438-09C392DB41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6768" r="11436" b="13442"/>
          <a:stretch/>
        </p:blipFill>
        <p:spPr>
          <a:xfrm>
            <a:off x="4780451" y="3838519"/>
            <a:ext cx="3997789" cy="301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906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Objetivos iniciales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599316"/>
          </a:xfrm>
        </p:spPr>
        <p:txBody>
          <a:bodyPr>
            <a:normAutofit/>
          </a:bodyPr>
          <a:lstStyle/>
          <a:p>
            <a:r>
              <a:rPr lang="es-ES" dirty="0"/>
              <a:t>Conseguir que el robot siga la línea con el </a:t>
            </a:r>
            <a:r>
              <a:rPr lang="es-ES" dirty="0">
                <a:hlinkClick r:id="rId4"/>
              </a:rPr>
              <a:t>algoritmo PID</a:t>
            </a:r>
            <a:endParaRPr lang="es-ES" dirty="0"/>
          </a:p>
          <a:p>
            <a:r>
              <a:rPr lang="es-ES" dirty="0"/>
              <a:t>Calibrar el PID con amortiguamiento crítico para que el robot vaya lo más centrado posible y que no pierda las marcas de giro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 dirty="0"/>
          </a:p>
        </p:txBody>
      </p:sp>
      <p:pic>
        <p:nvPicPr>
          <p:cNvPr id="4" name="Elementos multimedia en línea 3" title="PID con amortiguamiento crￃﾭtico en un siguelￃﾭneas">
            <a:hlinkClick r:id="" action="ppaction://media"/>
            <a:extLst>
              <a:ext uri="{FF2B5EF4-FFF2-40B4-BE49-F238E27FC236}">
                <a16:creationId xmlns:a16="http://schemas.microsoft.com/office/drawing/2014/main" id="{356E3D74-6E19-403F-9CF6-0A21322AADA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5746472" y="3615071"/>
            <a:ext cx="5765207" cy="3242929"/>
          </a:xfrm>
          <a:prstGeom prst="rect">
            <a:avLst/>
          </a:prstGeom>
        </p:spPr>
      </p:pic>
      <p:pic>
        <p:nvPicPr>
          <p:cNvPr id="5" name="Elementos multimedia en línea 4" title="Nuevo diseￃﾱo de Pumatrￃﾳn. Pruebas previas a Robolid 2013">
            <a:hlinkClick r:id="" action="ppaction://media"/>
            <a:extLst>
              <a:ext uri="{FF2B5EF4-FFF2-40B4-BE49-F238E27FC236}">
                <a16:creationId xmlns:a16="http://schemas.microsoft.com/office/drawing/2014/main" id="{1A27C3CF-5A53-49C7-8B7E-F626C1AA623D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795130" y="3615071"/>
            <a:ext cx="4386470" cy="328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9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el reto - parte 1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461522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Detectar las diferentes líneas</a:t>
            </a:r>
          </a:p>
          <a:p>
            <a:pPr lvl="1"/>
            <a:r>
              <a:rPr lang="es-ES" dirty="0"/>
              <a:t>Lectura analógica de sensores (0-1023 para ADC de 10 bits)</a:t>
            </a:r>
          </a:p>
          <a:p>
            <a:pPr lvl="1"/>
            <a:r>
              <a:rPr lang="es-ES" dirty="0"/>
              <a:t>Calibrado inicial en estático para calcular umbrales de cada sensor</a:t>
            </a:r>
          </a:p>
          <a:p>
            <a:pPr lvl="1"/>
            <a:r>
              <a:rPr lang="es-ES" dirty="0"/>
              <a:t>Al correr, digitalizar según umbrales</a:t>
            </a:r>
          </a:p>
          <a:p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 dirty="0"/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AE695BC0-10C4-448E-9209-13F169FD8B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9078160"/>
              </p:ext>
            </p:extLst>
          </p:nvPr>
        </p:nvGraphicFramePr>
        <p:xfrm>
          <a:off x="5487251" y="2488096"/>
          <a:ext cx="6464648" cy="38787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93916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el reto – parte 2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2"/>
            <a:ext cx="5415678" cy="4050674"/>
          </a:xfrm>
        </p:spPr>
        <p:txBody>
          <a:bodyPr>
            <a:normAutofit/>
          </a:bodyPr>
          <a:lstStyle/>
          <a:p>
            <a:r>
              <a:rPr lang="es-ES" dirty="0"/>
              <a:t>Asignar las líneas</a:t>
            </a:r>
          </a:p>
          <a:p>
            <a:pPr lvl="1"/>
            <a:r>
              <a:rPr lang="es-ES" dirty="0"/>
              <a:t>Comparar líneas entre los instantes actual y anterior</a:t>
            </a:r>
          </a:p>
          <a:p>
            <a:pPr lvl="1"/>
            <a:r>
              <a:rPr lang="es-ES" dirty="0"/>
              <a:t>Puede ser:</a:t>
            </a:r>
          </a:p>
          <a:p>
            <a:pPr lvl="2"/>
            <a:r>
              <a:rPr lang="es-ES" dirty="0"/>
              <a:t>Camino</a:t>
            </a:r>
          </a:p>
          <a:p>
            <a:pPr lvl="2"/>
            <a:r>
              <a:rPr lang="es-ES" dirty="0"/>
              <a:t>Marca de giro</a:t>
            </a:r>
          </a:p>
          <a:p>
            <a:r>
              <a:rPr lang="es-ES" dirty="0"/>
              <a:t>Supongamos robot con 10 sensores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 dirty="0"/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0088D93E-6FBF-40C0-9E91-23C6FDD21D37}"/>
              </a:ext>
            </a:extLst>
          </p:cNvPr>
          <p:cNvSpPr txBox="1">
            <a:spLocks/>
          </p:cNvSpPr>
          <p:nvPr/>
        </p:nvSpPr>
        <p:spPr>
          <a:xfrm>
            <a:off x="6096000" y="2475815"/>
            <a:ext cx="5521696" cy="3772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/>
              <a:t>Ejemplo:</a:t>
            </a:r>
          </a:p>
          <a:p>
            <a:r>
              <a:rPr lang="es-ES" dirty="0"/>
              <a:t>Instante inicial: la línea a seguir está centrada</a:t>
            </a:r>
          </a:p>
          <a:p>
            <a:r>
              <a:rPr lang="es-ES" dirty="0"/>
              <a:t>Instante 1: estamos siguiendo la línea en 4-5</a:t>
            </a:r>
          </a:p>
          <a:p>
            <a:r>
              <a:rPr lang="es-ES" dirty="0"/>
              <a:t>Instante 2: líneas en 1-2 y 4-5</a:t>
            </a:r>
          </a:p>
          <a:p>
            <a:pPr lvl="1"/>
            <a:r>
              <a:rPr lang="es-ES" dirty="0"/>
              <a:t>Calculamos cuál es la más cercana a la del instante anterior (la 4-5)</a:t>
            </a:r>
          </a:p>
          <a:p>
            <a:pPr lvl="1"/>
            <a:r>
              <a:rPr lang="es-ES" dirty="0"/>
              <a:t>Determinamos que la línea 1-2 es una posible marca de giro a izquierdas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0073DCA0-50B0-458D-AF86-C9CB58A40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825" y="5132650"/>
            <a:ext cx="4237426" cy="1254896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770692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el reto – parte 3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599316"/>
          </a:xfrm>
        </p:spPr>
        <p:txBody>
          <a:bodyPr>
            <a:normAutofit/>
          </a:bodyPr>
          <a:lstStyle/>
          <a:p>
            <a:r>
              <a:rPr lang="es-ES" dirty="0"/>
              <a:t>Toma de decisiones: máquina de estados</a:t>
            </a:r>
          </a:p>
          <a:p>
            <a:pPr lvl="1"/>
            <a:r>
              <a:rPr lang="es-ES" dirty="0"/>
              <a:t>Estados principales: RASTREAR, MARCA_DE_GIRO, BIFURCACION</a:t>
            </a:r>
          </a:p>
          <a:p>
            <a:pPr lvl="1"/>
            <a:r>
              <a:rPr lang="es-ES" dirty="0"/>
              <a:t>Múltiples cambios de estado: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206C8AA-9A96-4B02-B885-A0AEA5BE0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163" y="4136531"/>
            <a:ext cx="4468453" cy="85506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C0E0C86-371A-4756-ACBA-10D62B06F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0524" y="3539015"/>
            <a:ext cx="4468453" cy="85506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86E1ED5-049C-4CA8-8125-AA2D54A1B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0523" y="4586453"/>
            <a:ext cx="4468453" cy="85506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802CA764-598C-459D-BC04-6DDEE4E2E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195" y="5249708"/>
            <a:ext cx="5458387" cy="85506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D4D91688-E398-4487-8428-FD2F9E39F1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5555" y="5701031"/>
            <a:ext cx="5458387" cy="855064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053333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Caso práctico básico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194478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Caso básico</a:t>
            </a:r>
          </a:p>
          <a:p>
            <a:pPr lvl="1"/>
            <a:r>
              <a:rPr lang="es-ES" dirty="0"/>
              <a:t>Una marca de giro</a:t>
            </a:r>
          </a:p>
          <a:p>
            <a:pPr lvl="1"/>
            <a:r>
              <a:rPr lang="es-ES" dirty="0"/>
              <a:t>Dos posibles caminos</a:t>
            </a:r>
          </a:p>
          <a:p>
            <a:r>
              <a:rPr lang="es-ES" dirty="0"/>
              <a:t>En giro a derechas:</a:t>
            </a:r>
          </a:p>
          <a:p>
            <a:pPr lvl="1"/>
            <a:r>
              <a:rPr lang="es-ES" dirty="0"/>
              <a:t>Borrar a partir del segundo sensor en negro desde la derecha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73916B0-BC4B-4EB8-9593-C3D5AC0D2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800" y="2000651"/>
            <a:ext cx="3434315" cy="485735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6490226-FCD4-42CD-912B-3049DC80E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367" y="2000997"/>
            <a:ext cx="3574491" cy="4857003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18826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Caso práctico básico 2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4197939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Caso básico</a:t>
            </a:r>
          </a:p>
          <a:p>
            <a:pPr lvl="1"/>
            <a:r>
              <a:rPr lang="es-ES" dirty="0"/>
              <a:t>Una marca de giro</a:t>
            </a:r>
          </a:p>
          <a:p>
            <a:pPr lvl="1"/>
            <a:r>
              <a:rPr lang="es-ES" dirty="0"/>
              <a:t>Dos posibles caminos</a:t>
            </a:r>
          </a:p>
          <a:p>
            <a:r>
              <a:rPr lang="es-ES" dirty="0"/>
              <a:t>En giro a izquierdas:</a:t>
            </a:r>
          </a:p>
          <a:p>
            <a:pPr lvl="1"/>
            <a:r>
              <a:rPr lang="es-ES" dirty="0"/>
              <a:t>Borrar a partir del segundo sensor en negro desde la izquierda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E2A36BF-0B05-430F-ACF0-D767AEDC9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260" y="1987826"/>
            <a:ext cx="3443382" cy="487017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A661069-ACB9-4096-99A6-44ADE6869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9072" y="2005569"/>
            <a:ext cx="3584184" cy="4870174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209231122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1900</TotalTime>
  <Words>631</Words>
  <Application>Microsoft Office PowerPoint</Application>
  <PresentationFormat>Panorámica</PresentationFormat>
  <Paragraphs>137</Paragraphs>
  <Slides>17</Slides>
  <Notes>0</Notes>
  <HiddenSlides>0</HiddenSlides>
  <MMClips>3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2" baseType="lpstr">
      <vt:lpstr>Arial</vt:lpstr>
      <vt:lpstr>Calibri</vt:lpstr>
      <vt:lpstr>Robotaur Academy Italic</vt:lpstr>
      <vt:lpstr>Trebuchet MS</vt:lpstr>
      <vt:lpstr>Berlín</vt:lpstr>
      <vt:lpstr>IDEAS PARA PROGRAMAR UN ROBOT RASTREADOR SIN MORIR EN EL INTENTO</vt:lpstr>
      <vt:lpstr>LA PRUEBA DE RASTREADORES</vt:lpstr>
      <vt:lpstr>Pautas generales</vt:lpstr>
      <vt:lpstr>Objetivos iniciales</vt:lpstr>
      <vt:lpstr>el reto - parte 1</vt:lpstr>
      <vt:lpstr>el reto – parte 2</vt:lpstr>
      <vt:lpstr>el reto – parte 3</vt:lpstr>
      <vt:lpstr>Caso práctico básico</vt:lpstr>
      <vt:lpstr>Caso práctico básico 2</vt:lpstr>
      <vt:lpstr>Caso práctico con 3 caminos</vt:lpstr>
      <vt:lpstr>Caso práctico complejo</vt:lpstr>
      <vt:lpstr>Otros Posibles casos</vt:lpstr>
      <vt:lpstr>efectos del ruido en los sensores</vt:lpstr>
      <vt:lpstr>efectos del ruido en los sensores</vt:lpstr>
      <vt:lpstr>Otros efectos indeseados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resaj</cp:lastModifiedBy>
  <cp:revision>215</cp:revision>
  <dcterms:created xsi:type="dcterms:W3CDTF">2016-11-04T09:25:46Z</dcterms:created>
  <dcterms:modified xsi:type="dcterms:W3CDTF">2019-04-27T12:25:14Z</dcterms:modified>
</cp:coreProperties>
</file>

<file path=docProps/thumbnail.jpeg>
</file>